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8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589"/>
    <a:srgbClr val="33C5F3"/>
    <a:srgbClr val="F47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07313-E395-4792-A1BA-35350220C251}" v="9" dt="2021-08-17T19:13:00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4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Vongphachanh" userId="dfd82c08-8b30-4dc6-9623-2c26e17e0037" providerId="ADAL" clId="{55607313-E395-4792-A1BA-35350220C251}"/>
    <pc:docChg chg="modSld">
      <pc:chgData name="Lisa Vongphachanh" userId="dfd82c08-8b30-4dc6-9623-2c26e17e0037" providerId="ADAL" clId="{55607313-E395-4792-A1BA-35350220C251}" dt="2021-08-17T19:13:00.101" v="169" actId="14100"/>
      <pc:docMkLst>
        <pc:docMk/>
      </pc:docMkLst>
      <pc:sldChg chg="modSp">
        <pc:chgData name="Lisa Vongphachanh" userId="dfd82c08-8b30-4dc6-9623-2c26e17e0037" providerId="ADAL" clId="{55607313-E395-4792-A1BA-35350220C251}" dt="2021-08-17T19:08:52.843" v="0" actId="14826"/>
        <pc:sldMkLst>
          <pc:docMk/>
          <pc:sldMk cId="4244184499" sldId="263"/>
        </pc:sldMkLst>
        <pc:picChg chg="mod">
          <ac:chgData name="Lisa Vongphachanh" userId="dfd82c08-8b30-4dc6-9623-2c26e17e0037" providerId="ADAL" clId="{55607313-E395-4792-A1BA-35350220C251}" dt="2021-08-17T19:08:52.843" v="0" actId="14826"/>
          <ac:picMkLst>
            <pc:docMk/>
            <pc:sldMk cId="4244184499" sldId="263"/>
            <ac:picMk id="4" creationId="{E0DFC9BC-DCF8-8D44-8C8E-FECD6D640C50}"/>
          </ac:picMkLst>
        </pc:picChg>
      </pc:sldChg>
      <pc:sldChg chg="modSp mod">
        <pc:chgData name="Lisa Vongphachanh" userId="dfd82c08-8b30-4dc6-9623-2c26e17e0037" providerId="ADAL" clId="{55607313-E395-4792-A1BA-35350220C251}" dt="2021-08-17T19:09:16.481" v="7" actId="20577"/>
        <pc:sldMkLst>
          <pc:docMk/>
          <pc:sldMk cId="379305070" sldId="266"/>
        </pc:sldMkLst>
        <pc:spChg chg="mod">
          <ac:chgData name="Lisa Vongphachanh" userId="dfd82c08-8b30-4dc6-9623-2c26e17e0037" providerId="ADAL" clId="{55607313-E395-4792-A1BA-35350220C251}" dt="2021-08-17T19:09:16.481" v="7" actId="20577"/>
          <ac:spMkLst>
            <pc:docMk/>
            <pc:sldMk cId="379305070" sldId="266"/>
            <ac:spMk id="3" creationId="{EA2FA3BA-152F-344E-A525-1A96D6A19260}"/>
          </ac:spMkLst>
        </pc:spChg>
      </pc:sldChg>
      <pc:sldChg chg="modSp">
        <pc:chgData name="Lisa Vongphachanh" userId="dfd82c08-8b30-4dc6-9623-2c26e17e0037" providerId="ADAL" clId="{55607313-E395-4792-A1BA-35350220C251}" dt="2021-08-17T19:13:00.101" v="169" actId="14100"/>
        <pc:sldMkLst>
          <pc:docMk/>
          <pc:sldMk cId="1781958894" sldId="267"/>
        </pc:sldMkLst>
        <pc:picChg chg="mod">
          <ac:chgData name="Lisa Vongphachanh" userId="dfd82c08-8b30-4dc6-9623-2c26e17e0037" providerId="ADAL" clId="{55607313-E395-4792-A1BA-35350220C251}" dt="2021-08-17T19:13:00.101" v="169" actId="14100"/>
          <ac:picMkLst>
            <pc:docMk/>
            <pc:sldMk cId="1781958894" sldId="267"/>
            <ac:picMk id="6" creationId="{8607264E-6886-E347-BD7C-91C51003AF6B}"/>
          </ac:picMkLst>
        </pc:picChg>
      </pc:sldChg>
      <pc:sldChg chg="modSp mod">
        <pc:chgData name="Lisa Vongphachanh" userId="dfd82c08-8b30-4dc6-9623-2c26e17e0037" providerId="ADAL" clId="{55607313-E395-4792-A1BA-35350220C251}" dt="2021-08-17T19:10:30.601" v="161" actId="6549"/>
        <pc:sldMkLst>
          <pc:docMk/>
          <pc:sldMk cId="4168484712" sldId="268"/>
        </pc:sldMkLst>
        <pc:spChg chg="mod">
          <ac:chgData name="Lisa Vongphachanh" userId="dfd82c08-8b30-4dc6-9623-2c26e17e0037" providerId="ADAL" clId="{55607313-E395-4792-A1BA-35350220C251}" dt="2021-08-17T19:10:30.601" v="161" actId="6549"/>
          <ac:spMkLst>
            <pc:docMk/>
            <pc:sldMk cId="4168484712" sldId="268"/>
            <ac:spMk id="3" creationId="{E1615009-D18D-4E47-A82E-CB2EBD8D82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F466-1DF6-FE47-8215-768DBD76C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965" y="2016690"/>
            <a:ext cx="6986651" cy="3444658"/>
          </a:xfrm>
        </p:spPr>
        <p:txBody>
          <a:bodyPr anchor="ctr"/>
          <a:lstStyle>
            <a:lvl1pPr algn="l">
              <a:lnSpc>
                <a:spcPct val="100000"/>
              </a:lnSpc>
              <a:defRPr sz="6000" b="1">
                <a:solidFill>
                  <a:srgbClr val="2D3589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36DC2-779C-0048-A12D-92F5D37DA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965" y="533400"/>
            <a:ext cx="4770849" cy="12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0DDF3-9EDB-5C4D-86E3-4BF6C11D0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9255"/>
            <a:ext cx="10515600" cy="701731"/>
          </a:xfrm>
        </p:spPr>
        <p:txBody>
          <a:bodyPr>
            <a:noAutofit/>
          </a:bodyPr>
          <a:lstStyle>
            <a:lvl1pPr>
              <a:defRPr sz="3000" b="1" spc="200" baseline="0">
                <a:solidFill>
                  <a:srgbClr val="2D3589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5E9D-7FD1-8043-A517-B3855FD9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450"/>
          </a:xfrm>
        </p:spPr>
        <p:txBody>
          <a:bodyPr/>
          <a:lstStyle>
            <a:lvl1pPr>
              <a:lnSpc>
                <a:spcPct val="100000"/>
              </a:lnSpc>
              <a:spcBef>
                <a:spcPts val="2000"/>
              </a:spcBef>
              <a:buClr>
                <a:srgbClr val="F47738"/>
              </a:buClr>
              <a:defRPr>
                <a:latin typeface="+mj-lt"/>
              </a:defRPr>
            </a:lvl1pPr>
            <a:lvl2pPr>
              <a:lnSpc>
                <a:spcPct val="100000"/>
              </a:lnSpc>
              <a:spcBef>
                <a:spcPts val="1000"/>
              </a:spcBef>
              <a:buClr>
                <a:srgbClr val="F47738"/>
              </a:buCl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DB99B5-0D43-5B43-A143-A393E65093DA}"/>
              </a:ext>
            </a:extLst>
          </p:cNvPr>
          <p:cNvCxnSpPr/>
          <p:nvPr userDrawn="1"/>
        </p:nvCxnSpPr>
        <p:spPr>
          <a:xfrm>
            <a:off x="1002082" y="1402915"/>
            <a:ext cx="826718" cy="0"/>
          </a:xfrm>
          <a:prstGeom prst="line">
            <a:avLst/>
          </a:prstGeom>
          <a:ln w="50800">
            <a:solidFill>
              <a:srgbClr val="33C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9F079FE-B503-EA45-AD02-E7F18940D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80181"/>
            <a:ext cx="1839368" cy="4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F431E2-56FA-9E4C-9450-A8E020930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9255"/>
            <a:ext cx="10515600" cy="701731"/>
          </a:xfrm>
        </p:spPr>
        <p:txBody>
          <a:bodyPr>
            <a:noAutofit/>
          </a:bodyPr>
          <a:lstStyle>
            <a:lvl1pPr>
              <a:defRPr sz="3000" b="1" spc="200" baseline="0">
                <a:solidFill>
                  <a:srgbClr val="2D3589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7E9FF6-5DBE-F143-AB49-DCBE8BE7E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0" cy="3986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F5B79E-0E22-9142-9D39-22FC9513EA46}"/>
              </a:ext>
            </a:extLst>
          </p:cNvPr>
          <p:cNvCxnSpPr/>
          <p:nvPr userDrawn="1"/>
        </p:nvCxnSpPr>
        <p:spPr>
          <a:xfrm>
            <a:off x="1002082" y="1402915"/>
            <a:ext cx="826718" cy="0"/>
          </a:xfrm>
          <a:prstGeom prst="line">
            <a:avLst/>
          </a:prstGeom>
          <a:ln w="50800">
            <a:solidFill>
              <a:srgbClr val="33C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3AEA57-C6E6-2841-8B35-EC12987B2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80181"/>
            <a:ext cx="1839368" cy="4819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EC7072-C5A4-DA49-964A-227C221D21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4600" y="1825625"/>
            <a:ext cx="5029200" cy="3986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3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573777-9CC2-4A46-96D4-1F7A70DC0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9255"/>
            <a:ext cx="10515600" cy="701731"/>
          </a:xfrm>
        </p:spPr>
        <p:txBody>
          <a:bodyPr>
            <a:noAutofit/>
          </a:bodyPr>
          <a:lstStyle>
            <a:lvl1pPr>
              <a:defRPr sz="3000" b="1" spc="200" baseline="0">
                <a:solidFill>
                  <a:srgbClr val="2D3589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8ED253-D7A3-6245-9CA4-458CC22CD891}"/>
              </a:ext>
            </a:extLst>
          </p:cNvPr>
          <p:cNvCxnSpPr/>
          <p:nvPr userDrawn="1"/>
        </p:nvCxnSpPr>
        <p:spPr>
          <a:xfrm>
            <a:off x="1002082" y="1402915"/>
            <a:ext cx="826718" cy="0"/>
          </a:xfrm>
          <a:prstGeom prst="line">
            <a:avLst/>
          </a:prstGeom>
          <a:ln w="50800">
            <a:solidFill>
              <a:srgbClr val="33C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E26062D-A849-6449-8AD3-A1A6A9E44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80181"/>
            <a:ext cx="1839368" cy="4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482DF-5F37-F94D-82EA-81AF591BE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80181"/>
            <a:ext cx="1839368" cy="4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FE6AA-AC2D-1740-B927-A1513FEF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9E0C-758E-0047-B5ED-5C5CEA1A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7274-85A1-314C-8417-9201A82EB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C0A8-F744-E541-8165-4CE19B11BD41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02A9-8F78-1D4D-B4D4-82127ED07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25E4-861F-5749-B3A8-C303751D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8A5F-9152-A841-96BF-ADD41135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41C78E-8E62-F341-873F-A4F440BD550D}"/>
              </a:ext>
            </a:extLst>
          </p:cNvPr>
          <p:cNvSpPr/>
          <p:nvPr/>
        </p:nvSpPr>
        <p:spPr>
          <a:xfrm>
            <a:off x="0" y="0"/>
            <a:ext cx="12202633" cy="6858000"/>
          </a:xfrm>
          <a:prstGeom prst="rect">
            <a:avLst/>
          </a:prstGeom>
          <a:solidFill>
            <a:srgbClr val="33C5F3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7B9C9-7BC5-9B46-BEBC-5D875AC8B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6" y="1742360"/>
            <a:ext cx="8246901" cy="3133784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chemeClr val="bg1"/>
                </a:solidFill>
                <a:effectLst>
                  <a:outerShdw blurRad="304800" dist="38100" dir="8100000" algn="tr" rotWithShape="0">
                    <a:prstClr val="black">
                      <a:alpha val="34000"/>
                    </a:prstClr>
                  </a:outerShdw>
                </a:effectLst>
              </a:rPr>
              <a:t>TRAVEL SINGLE, </a:t>
            </a:r>
            <a:br>
              <a:rPr lang="en-US" sz="7000" dirty="0">
                <a:solidFill>
                  <a:schemeClr val="bg1"/>
                </a:solidFill>
                <a:effectLst>
                  <a:outerShdw blurRad="304800" dist="38100" dir="8100000" algn="tr" rotWithShape="0">
                    <a:prstClr val="black">
                      <a:alpha val="34000"/>
                    </a:prstClr>
                  </a:outerShdw>
                </a:effectLst>
              </a:rPr>
            </a:br>
            <a:r>
              <a:rPr lang="en-US" sz="7000" dirty="0">
                <a:solidFill>
                  <a:schemeClr val="bg1"/>
                </a:solidFill>
                <a:effectLst>
                  <a:outerShdw blurRad="304800" dist="38100" dir="8100000" algn="tr" rotWithShape="0">
                    <a:prstClr val="black">
                      <a:alpha val="34000"/>
                    </a:prstClr>
                  </a:outerShdw>
                </a:effectLst>
              </a:rPr>
              <a:t>NEVER ALONE</a:t>
            </a:r>
          </a:p>
        </p:txBody>
      </p:sp>
      <p:pic>
        <p:nvPicPr>
          <p:cNvPr id="7" name="Picture 3" descr="C:\Users\ukxw369\AppData\Local\Microsoft\Windows\Temporary Internet Files\Content.IE5\2B18TBZK\MP900442355[1].jpg">
            <a:extLst>
              <a:ext uri="{FF2B5EF4-FFF2-40B4-BE49-F238E27FC236}">
                <a16:creationId xmlns:a16="http://schemas.microsoft.com/office/drawing/2014/main" id="{F52870FC-5167-2E4E-908B-51ADD220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21" y="4714946"/>
            <a:ext cx="1033110" cy="1377479"/>
          </a:xfrm>
          <a:prstGeom prst="rect">
            <a:avLst/>
          </a:prstGeom>
          <a:noFill/>
          <a:ln w="88900">
            <a:solidFill>
              <a:srgbClr val="FFFFFF"/>
            </a:solidFill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1F1CB4-E7DF-3A40-B3A0-759F1D622300}"/>
              </a:ext>
            </a:extLst>
          </p:cNvPr>
          <p:cNvSpPr/>
          <p:nvPr/>
        </p:nvSpPr>
        <p:spPr>
          <a:xfrm>
            <a:off x="2020666" y="4714946"/>
            <a:ext cx="3359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3589"/>
                </a:solidFill>
              </a:rPr>
              <a:t>Presented by:</a:t>
            </a:r>
          </a:p>
          <a:p>
            <a:br>
              <a:rPr lang="en-US" sz="1600" dirty="0">
                <a:solidFill>
                  <a:srgbClr val="2D3589"/>
                </a:solidFill>
              </a:rPr>
            </a:br>
            <a:r>
              <a:rPr lang="en-US" sz="2000" b="1" dirty="0">
                <a:solidFill>
                  <a:srgbClr val="2D3589"/>
                </a:solidFill>
              </a:rPr>
              <a:t>Agent Name</a:t>
            </a:r>
          </a:p>
          <a:p>
            <a:r>
              <a:rPr lang="en-US" sz="1600" dirty="0">
                <a:solidFill>
                  <a:srgbClr val="2D3589"/>
                </a:solidFill>
              </a:rPr>
              <a:t>An Authorized </a:t>
            </a:r>
            <a:r>
              <a:rPr lang="en-US" sz="1600" dirty="0" err="1">
                <a:solidFill>
                  <a:srgbClr val="2D3589"/>
                </a:solidFill>
              </a:rPr>
              <a:t>SinglesCruise</a:t>
            </a:r>
            <a:r>
              <a:rPr lang="en-US" sz="1600" dirty="0">
                <a:solidFill>
                  <a:srgbClr val="2D3589"/>
                </a:solidFill>
              </a:rPr>
              <a:t>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46756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5BCF-9E12-1947-8525-5CB70B5D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SINGLESCRUISE MAKES IT EASY!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E0416-BCB1-0648-BE66-0B2F4332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39864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As a full-service agency, we can help you with add-ons and extras for your trip, such as:</a:t>
            </a:r>
          </a:p>
          <a:p>
            <a:r>
              <a:rPr lang="en-US" dirty="0"/>
              <a:t>Pre- and post-cruise hotels or transfers</a:t>
            </a:r>
          </a:p>
          <a:p>
            <a:r>
              <a:rPr lang="en-US" dirty="0"/>
              <a:t>Additional shore excursions as tours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1AB30-486D-BB40-B952-586B680ED3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4629">
            <a:off x="7466472" y="3350039"/>
            <a:ext cx="3640633" cy="2425778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D24214-2DAA-9F4B-A7CB-1ACC4F27E7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445" y="1357413"/>
            <a:ext cx="3582355" cy="23869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6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B178-9D1A-C444-AE03-75F49CE4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SINGLESCRUISE FAQ’S ANSWERED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A3BA-152F-344E-A525-1A96D6A1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46964" cy="398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How many people are in a group?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It can range from 30 – 350,  but 100 is average.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How old are </a:t>
            </a:r>
            <a:r>
              <a:rPr lang="en-US" b="1" dirty="0" err="1">
                <a:solidFill>
                  <a:srgbClr val="F47738"/>
                </a:solidFill>
                <a:latin typeface="+mn-lt"/>
              </a:rPr>
              <a:t>SinglesCruisers</a:t>
            </a:r>
            <a:r>
              <a:rPr lang="en-US" b="1" dirty="0">
                <a:solidFill>
                  <a:srgbClr val="F47738"/>
                </a:solidFill>
                <a:latin typeface="+mn-lt"/>
              </a:rPr>
              <a:t>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The majority are 35 – 55 but can range from 21 – 70+.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What’s the male to female ratio?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It’s close to 50/50 on most trips.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4291C4-F27C-144B-A63C-59CE18298F1D}"/>
              </a:ext>
            </a:extLst>
          </p:cNvPr>
          <p:cNvSpPr txBox="1">
            <a:spLocks/>
          </p:cNvSpPr>
          <p:nvPr/>
        </p:nvSpPr>
        <p:spPr>
          <a:xfrm>
            <a:off x="6206837" y="1825624"/>
            <a:ext cx="5269675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Why is the price less if I buy through the cruise line directly?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That’s a cruise where you’ll be paying a single supplement AND feel ”left out”. </a:t>
            </a:r>
            <a:r>
              <a:rPr lang="en-US" sz="2500" dirty="0" err="1"/>
              <a:t>SinglesCruise</a:t>
            </a:r>
            <a:r>
              <a:rPr lang="en-US" sz="2500" dirty="0"/>
              <a:t> provides events, including mixers, games and more, designed to make you feel like you belong onboard.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So is this all about ”hooking up”?</a:t>
            </a:r>
            <a:br>
              <a:rPr lang="en-US" sz="2500" dirty="0"/>
            </a:br>
            <a:r>
              <a:rPr lang="en-US" sz="2500" dirty="0"/>
              <a:t>Our goal is to bring people in the single lifestyle together to enjoy what a cruise has to offer and feel included.</a:t>
            </a:r>
          </a:p>
        </p:txBody>
      </p:sp>
    </p:spTree>
    <p:extLst>
      <p:ext uri="{BB962C8B-B14F-4D97-AF65-F5344CB8AC3E}">
        <p14:creationId xmlns:p14="http://schemas.microsoft.com/office/powerpoint/2010/main" val="37930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B178-9D1A-C444-AE03-75F49CE4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SINGLESCRUISE FAQ’S ANSWERED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A3BA-152F-344E-A525-1A96D6A1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46964" cy="398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How does roommate matching work?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Cruisers are matched by gender and we try our best to match close to age. </a:t>
            </a:r>
          </a:p>
          <a:p>
            <a:pPr marL="0" indent="0">
              <a:buNone/>
            </a:pPr>
            <a:r>
              <a:rPr lang="en-US" sz="2500" dirty="0"/>
              <a:t>We only match non-smokers and cruisers in the correct age range for “age-designated” events.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4291C4-F27C-144B-A63C-59CE18298F1D}"/>
              </a:ext>
            </a:extLst>
          </p:cNvPr>
          <p:cNvSpPr txBox="1">
            <a:spLocks/>
          </p:cNvSpPr>
          <p:nvPr/>
        </p:nvSpPr>
        <p:spPr>
          <a:xfrm>
            <a:off x="6206837" y="1825625"/>
            <a:ext cx="5269675" cy="3986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If you don’t find a roommate for me, will I be charged more?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No! Your price is guaranteed.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When will I learn who my roommate is? 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Roughly 30 days prior to sailing. We do not give our personal information for security and safety.</a:t>
            </a:r>
            <a:endParaRPr lang="en-US" sz="2500" b="1" dirty="0">
              <a:solidFill>
                <a:srgbClr val="F477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51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EAA8-948D-C645-9D6F-D639839B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A SINGLESCRUISE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5009-D18D-4E47-A82E-CB2EBD8D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Deposits vary based on cruise line promotions, stateroom and occupancy type at the time of booking</a:t>
            </a:r>
          </a:p>
          <a:p>
            <a:r>
              <a:rPr lang="en-US" dirty="0"/>
              <a:t>Final payment is generally due 90 days prior to sailing</a:t>
            </a:r>
          </a:p>
        </p:txBody>
      </p:sp>
    </p:spTree>
    <p:extLst>
      <p:ext uri="{BB962C8B-B14F-4D97-AF65-F5344CB8AC3E}">
        <p14:creationId xmlns:p14="http://schemas.microsoft.com/office/powerpoint/2010/main" val="416848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7650-4644-E64A-956C-DF4163CB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UP TO YOUR SINGLESCRUISE, </a:t>
            </a:r>
            <a:br>
              <a:rPr lang="en-US"/>
            </a:br>
            <a:r>
              <a:rPr lang="en-US"/>
              <a:t>YOU’LL RECEIVE VIA EMAIL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8722-36B7-814B-AAEC-2A197431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3017" cy="398645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/>
              <a:t>Facebook Group invitation</a:t>
            </a:r>
          </a:p>
          <a:p>
            <a:pPr>
              <a:spcBef>
                <a:spcPts val="1000"/>
              </a:spcBef>
            </a:pPr>
            <a:r>
              <a:rPr lang="en-US"/>
              <a:t>Pre-cruise hotel and meet up details</a:t>
            </a:r>
          </a:p>
          <a:p>
            <a:pPr>
              <a:spcBef>
                <a:spcPts val="1000"/>
              </a:spcBef>
            </a:pPr>
            <a:r>
              <a:rPr lang="en-US"/>
              <a:t>Shore excursions</a:t>
            </a:r>
          </a:p>
          <a:p>
            <a:pPr>
              <a:spcBef>
                <a:spcPts val="1000"/>
              </a:spcBef>
            </a:pPr>
            <a:r>
              <a:rPr lang="en-US"/>
              <a:t>Theme nights, so you can pack appropriately!</a:t>
            </a:r>
          </a:p>
          <a:p>
            <a:pPr>
              <a:spcBef>
                <a:spcPts val="1000"/>
              </a:spcBef>
            </a:pPr>
            <a:r>
              <a:rPr lang="en-US"/>
              <a:t>Confirmation and online check-in instructions</a:t>
            </a:r>
          </a:p>
          <a:p>
            <a:pPr>
              <a:spcBef>
                <a:spcPts val="1000"/>
              </a:spcBef>
            </a:pPr>
            <a:r>
              <a:rPr lang="en-US"/>
              <a:t>Orientation party time and location</a:t>
            </a:r>
          </a:p>
          <a:p>
            <a:pPr>
              <a:spcBef>
                <a:spcPts val="1000"/>
              </a:spcBef>
            </a:pPr>
            <a:r>
              <a:rPr lang="en-US" b="1"/>
              <a:t>SinglesMingles</a:t>
            </a:r>
            <a:r>
              <a:rPr lang="en-US"/>
              <a:t>, your daily program of events!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07264E-6886-E347-BD7C-91C51003A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5320" y="1240987"/>
            <a:ext cx="3416247" cy="49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5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68D897-EB18-224F-BC52-50A3F5E04B48}"/>
              </a:ext>
            </a:extLst>
          </p:cNvPr>
          <p:cNvSpPr/>
          <p:nvPr/>
        </p:nvSpPr>
        <p:spPr>
          <a:xfrm>
            <a:off x="7953154" y="0"/>
            <a:ext cx="4249479" cy="6858000"/>
          </a:xfrm>
          <a:prstGeom prst="rect">
            <a:avLst/>
          </a:prstGeom>
          <a:solidFill>
            <a:srgbClr val="33C5F3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F10FA-5784-BF41-BF83-D1653C91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5642-A441-FA44-B8A5-6117D62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0823" cy="39864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I’ll make your booking and answer questions</a:t>
            </a:r>
          </a:p>
          <a:p>
            <a:pPr>
              <a:spcAft>
                <a:spcPts val="1200"/>
              </a:spcAft>
            </a:pPr>
            <a:r>
              <a:rPr lang="en-US" dirty="0"/>
              <a:t>I can help with air tickets if you need </a:t>
            </a:r>
          </a:p>
          <a:p>
            <a:pPr>
              <a:spcAft>
                <a:spcPts val="1200"/>
              </a:spcAft>
            </a:pPr>
            <a:r>
              <a:rPr lang="en-US" dirty="0"/>
              <a:t>You won’t get a lower price anywhere else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0BFEE-270D-F145-A6CE-A0EA36046AB1}"/>
              </a:ext>
            </a:extLst>
          </p:cNvPr>
          <p:cNvSpPr txBox="1"/>
          <p:nvPr/>
        </p:nvSpPr>
        <p:spPr>
          <a:xfrm>
            <a:off x="8455504" y="4704079"/>
            <a:ext cx="354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D3589"/>
                </a:solidFill>
                <a:latin typeface="Rockwell" panose="02060603020205020403" pitchFamily="18" charset="77"/>
              </a:rPr>
              <a:t>Agent Name</a:t>
            </a:r>
          </a:p>
          <a:p>
            <a:pPr algn="ctr"/>
            <a:r>
              <a:rPr lang="en-US" dirty="0">
                <a:solidFill>
                  <a:srgbClr val="F47738"/>
                </a:solidFill>
              </a:rPr>
              <a:t>Agent Email</a:t>
            </a:r>
          </a:p>
          <a:p>
            <a:pPr algn="ctr"/>
            <a:r>
              <a:rPr lang="en-US" dirty="0">
                <a:solidFill>
                  <a:srgbClr val="F47738"/>
                </a:solidFill>
              </a:rPr>
              <a:t>Agent Phone</a:t>
            </a:r>
          </a:p>
        </p:txBody>
      </p:sp>
      <p:pic>
        <p:nvPicPr>
          <p:cNvPr id="5" name="Picture 3" descr="C:\Users\ukxw369\AppData\Local\Microsoft\Windows\Temporary Internet Files\Content.IE5\2B18TBZK\MP900442355[1].jpg">
            <a:extLst>
              <a:ext uri="{FF2B5EF4-FFF2-40B4-BE49-F238E27FC236}">
                <a16:creationId xmlns:a16="http://schemas.microsoft.com/office/drawing/2014/main" id="{711BBA5D-0138-174A-993B-1B28A2AD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872" y="1481821"/>
            <a:ext cx="2214563" cy="2952750"/>
          </a:xfrm>
          <a:prstGeom prst="rect">
            <a:avLst/>
          </a:prstGeom>
          <a:noFill/>
          <a:ln w="127000">
            <a:solidFill>
              <a:srgbClr val="FFFFFF"/>
            </a:solidFill>
          </a:ln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48FC89-E8A3-184B-BD9C-575A0A8B42E6}"/>
              </a:ext>
            </a:extLst>
          </p:cNvPr>
          <p:cNvSpPr/>
          <p:nvPr/>
        </p:nvSpPr>
        <p:spPr>
          <a:xfrm>
            <a:off x="8338139" y="792401"/>
            <a:ext cx="3543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D3589"/>
                </a:solidFill>
              </a:rPr>
              <a:t>Authorized </a:t>
            </a:r>
            <a:r>
              <a:rPr lang="en-US" sz="1600" dirty="0" err="1">
                <a:solidFill>
                  <a:srgbClr val="2D3589"/>
                </a:solidFill>
              </a:rPr>
              <a:t>SinglesCruise</a:t>
            </a:r>
            <a:r>
              <a:rPr lang="en-US" sz="1600" dirty="0">
                <a:solidFill>
                  <a:srgbClr val="2D3589"/>
                </a:solidFill>
              </a:rPr>
              <a:t>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68725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82E5-A0D8-AA44-AE3F-C1F9E5EF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CRUISE VACATION?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D0EB-54EB-334F-9DB1-4FFE244A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3414" cy="407641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47738"/>
                </a:solidFill>
                <a:latin typeface="+mn-lt"/>
              </a:rPr>
              <a:t>You get a lot for your MONEY!</a:t>
            </a:r>
          </a:p>
          <a:p>
            <a:r>
              <a:rPr lang="en-US" sz="2500" dirty="0"/>
              <a:t>Superb dining with a wide variety of choices</a:t>
            </a:r>
          </a:p>
          <a:p>
            <a:r>
              <a:rPr lang="en-US" sz="2500" dirty="0"/>
              <a:t>Day </a:t>
            </a:r>
            <a:r>
              <a:rPr lang="en-US" sz="2500" i="1" dirty="0"/>
              <a:t>and</a:t>
            </a:r>
            <a:r>
              <a:rPr lang="en-US" sz="2500" dirty="0"/>
              <a:t> night entertainment &amp; activities</a:t>
            </a:r>
          </a:p>
          <a:p>
            <a:r>
              <a:rPr lang="en-US" sz="2500" dirty="0"/>
              <a:t>Lodging and transportation to multiple destinations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8F272-029D-F04B-8F02-54F8A186F8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17" y="593830"/>
            <a:ext cx="3355980" cy="223844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0E8ED-E56B-8542-A3A7-F38796FC7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3">
            <a:off x="8432985" y="2377762"/>
            <a:ext cx="3306477" cy="23034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B449D1-EEB9-9B43-99ED-F5EB3ED16A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717" y="4025729"/>
            <a:ext cx="3247507" cy="241069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837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82E5-A0D8-AA44-AE3F-C1F9E5EF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CRUISE VACATION?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D0EB-54EB-334F-9DB1-4FFE244A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3852" cy="3375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47738"/>
                </a:solidFill>
                <a:latin typeface="+mn-lt"/>
              </a:rPr>
              <a:t>You get a lot for your TIME!</a:t>
            </a:r>
          </a:p>
          <a:p>
            <a:r>
              <a:rPr lang="en-US" sz="2500" dirty="0"/>
              <a:t>No time wasted packing and unpacking</a:t>
            </a:r>
          </a:p>
          <a:p>
            <a:r>
              <a:rPr lang="en-US" sz="2500" dirty="0"/>
              <a:t>No “boring” road trips when you should be having fun</a:t>
            </a:r>
          </a:p>
          <a:p>
            <a:r>
              <a:rPr lang="en-US" sz="2500" dirty="0"/>
              <a:t>No figuring out how to meet others—it’s all taken care of for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5CD5D-FB17-1042-8E65-689999640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019">
            <a:off x="7638850" y="3309317"/>
            <a:ext cx="3612295" cy="248050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D14D0-546B-0E42-8D85-BC75291017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177" y="913669"/>
            <a:ext cx="3568855" cy="237806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80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8322-46F1-AE43-939C-CF76657E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“BUT SINGLES ARE OFTEN LEFT OUT”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5255-ED91-B348-914F-1328C09A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700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Cruises Aren’t “Built” for Singles …</a:t>
            </a:r>
          </a:p>
          <a:p>
            <a:r>
              <a:rPr lang="en-US" sz="2500" dirty="0"/>
              <a:t>Pricing is based on two people per stateroom, so singles pay more but don’t get anything extra</a:t>
            </a:r>
          </a:p>
          <a:p>
            <a:r>
              <a:rPr lang="en-US" sz="2500" dirty="0"/>
              <a:t>Activities are centered around couples and families </a:t>
            </a:r>
          </a:p>
          <a:p>
            <a:r>
              <a:rPr lang="en-US" sz="2500" dirty="0"/>
              <a:t>Few other singles onboard, so you’re often “on your own”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600594-FE81-FA49-B2E8-2B5576A5093D}"/>
              </a:ext>
            </a:extLst>
          </p:cNvPr>
          <p:cNvSpPr/>
          <p:nvPr/>
        </p:nvSpPr>
        <p:spPr>
          <a:xfrm>
            <a:off x="838200" y="4921874"/>
            <a:ext cx="10157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/>
            <a:r>
              <a:rPr lang="en-US" sz="2800" b="1" dirty="0">
                <a:solidFill>
                  <a:srgbClr val="2D3589"/>
                </a:solidFill>
              </a:rPr>
              <a:t>We didn’t think that was fair. Singles deserve to enjoy a cruise too!</a:t>
            </a:r>
          </a:p>
        </p:txBody>
      </p:sp>
    </p:spTree>
    <p:extLst>
      <p:ext uri="{BB962C8B-B14F-4D97-AF65-F5344CB8AC3E}">
        <p14:creationId xmlns:p14="http://schemas.microsoft.com/office/powerpoint/2010/main" val="357637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8DE5-DC81-B94F-B0FC-119407BD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SINGLESCRUISE?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3F9C8-B679-D043-87E9-D40BF47F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50669"/>
            <a:ext cx="6999514" cy="4090153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dirty="0" err="1"/>
              <a:t>SinglesCruise</a:t>
            </a:r>
            <a:r>
              <a:rPr lang="en-US" dirty="0"/>
              <a:t> organizes vacations for groups of singles — over 12 departures a year on multiple cruise lines</a:t>
            </a:r>
          </a:p>
          <a:p>
            <a:pPr>
              <a:spcBef>
                <a:spcPts val="1500"/>
              </a:spcBef>
            </a:pPr>
            <a:r>
              <a:rPr lang="en-US" dirty="0"/>
              <a:t>A full range of activities is included on each </a:t>
            </a:r>
            <a:br>
              <a:rPr lang="en-US" dirty="0"/>
            </a:br>
            <a:r>
              <a:rPr lang="en-US" dirty="0"/>
              <a:t>sailing to encourage mixing and </a:t>
            </a:r>
          </a:p>
          <a:p>
            <a:pPr>
              <a:spcBef>
                <a:spcPts val="1500"/>
              </a:spcBef>
            </a:pPr>
            <a:r>
              <a:rPr lang="en-US" dirty="0"/>
              <a:t>Dine together every night as a group</a:t>
            </a:r>
          </a:p>
          <a:p>
            <a:pPr>
              <a:spcBef>
                <a:spcPts val="1500"/>
              </a:spcBef>
            </a:pPr>
            <a:r>
              <a:rPr lang="en-US" dirty="0"/>
              <a:t>You can choose to cruise solo, with a friend or </a:t>
            </a:r>
            <a:r>
              <a:rPr lang="en-US" dirty="0" err="1"/>
              <a:t>SinglesCruise</a:t>
            </a:r>
            <a:r>
              <a:rPr lang="en-US" dirty="0"/>
              <a:t> can provide a roommate match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ECCFF-FAC6-2847-BE22-6C643554E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0620">
            <a:off x="7941765" y="3286496"/>
            <a:ext cx="3719203" cy="2479467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DD71F-4EFC-264A-986A-CCA6F20AB9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6129">
            <a:off x="7964019" y="1015158"/>
            <a:ext cx="3579921" cy="24808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794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BA5B-1D0C-9D4D-8E54-65B21EA1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SINGLESCRUISE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3518-713C-A942-8957-71D8891B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This is not just a Cruise, it’s an Event …</a:t>
            </a:r>
          </a:p>
          <a:p>
            <a:r>
              <a:rPr lang="en-US" sz="2500" dirty="0"/>
              <a:t>You’ll feel like you “belong”</a:t>
            </a:r>
          </a:p>
          <a:p>
            <a:r>
              <a:rPr lang="en-US" sz="2500" dirty="0"/>
              <a:t>Our Hosts and veteran sailors welcome you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… with People Like You!</a:t>
            </a:r>
          </a:p>
          <a:p>
            <a:r>
              <a:rPr lang="en-US" sz="2500" dirty="0"/>
              <a:t>Interact with others before and after the cruise</a:t>
            </a:r>
          </a:p>
          <a:p>
            <a:r>
              <a:rPr lang="en-US" sz="2500" dirty="0"/>
              <a:t>Take it from our veterans – </a:t>
            </a:r>
            <a:r>
              <a:rPr lang="en-US" sz="2500" b="1" dirty="0"/>
              <a:t>it’s not what you think, it’s even better!</a:t>
            </a:r>
          </a:p>
        </p:txBody>
      </p:sp>
    </p:spTree>
    <p:extLst>
      <p:ext uri="{BB962C8B-B14F-4D97-AF65-F5344CB8AC3E}">
        <p14:creationId xmlns:p14="http://schemas.microsoft.com/office/powerpoint/2010/main" val="230190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5C76-2546-824D-84C8-EDE22EA5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SINGLESCRUISE IS A TERIFFIC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3C7B4-AFC2-2747-A610-7418E0CE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625"/>
            <a:ext cx="4802579" cy="3981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Bring a Single Friend Along</a:t>
            </a:r>
          </a:p>
          <a:p>
            <a:r>
              <a:rPr lang="en-US" sz="2500" dirty="0"/>
              <a:t>No “risk” of the unknown</a:t>
            </a:r>
          </a:p>
          <a:p>
            <a:r>
              <a:rPr lang="en-US" sz="2500" dirty="0"/>
              <a:t>Lower cost by sharing a room</a:t>
            </a:r>
            <a:br>
              <a:rPr lang="en-US" sz="2500" dirty="0"/>
            </a:br>
            <a:endParaRPr lang="en-US" sz="2500" dirty="0"/>
          </a:p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Roommate Matching</a:t>
            </a:r>
          </a:p>
          <a:p>
            <a:r>
              <a:rPr lang="en-US" sz="2500" dirty="0"/>
              <a:t>We’ll find a cabin mate for you from our other singles cruisers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F1DE94-15B5-6744-9D66-8667C1DC89BC}"/>
              </a:ext>
            </a:extLst>
          </p:cNvPr>
          <p:cNvSpPr txBox="1">
            <a:spLocks/>
          </p:cNvSpPr>
          <p:nvPr/>
        </p:nvSpPr>
        <p:spPr>
          <a:xfrm>
            <a:off x="6096000" y="1730625"/>
            <a:ext cx="4674919" cy="2663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4773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Solo Travel that Makes Sense</a:t>
            </a:r>
          </a:p>
          <a:p>
            <a:r>
              <a:rPr lang="en-US" sz="2500" dirty="0"/>
              <a:t>30% of our guests sail solo</a:t>
            </a:r>
          </a:p>
          <a:p>
            <a:r>
              <a:rPr lang="en-US" sz="2500" dirty="0"/>
              <a:t>Even at a higher cost, cruises are a great value if you’re not “left out” of the fun</a:t>
            </a:r>
          </a:p>
        </p:txBody>
      </p:sp>
    </p:spTree>
    <p:extLst>
      <p:ext uri="{BB962C8B-B14F-4D97-AF65-F5344CB8AC3E}">
        <p14:creationId xmlns:p14="http://schemas.microsoft.com/office/powerpoint/2010/main" val="295946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1F4F-7601-A64F-A869-EC71814B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SINGLESCRUISE, WE GET SINGLES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DD1B-C82E-3947-B6B3-7FD53493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622"/>
            <a:ext cx="5610101" cy="39864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Daytime Events: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Dance Classes  · Name That Tune · </a:t>
            </a:r>
            <a:br>
              <a:rPr lang="en-US" sz="2500" dirty="0"/>
            </a:br>
            <a:r>
              <a:rPr lang="en-US" sz="2500" dirty="0"/>
              <a:t>Trivia Games · Pizza Parties and more!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Theme Nights: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Tropical Hawaiian · Angels &amp; Devils Party  · Karaoke Parties and more!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F47738"/>
                </a:solidFill>
                <a:latin typeface="+mn-lt"/>
              </a:rPr>
              <a:t>Other Singles Activities:</a:t>
            </a:r>
            <a:br>
              <a:rPr lang="en-US" b="1" dirty="0">
                <a:solidFill>
                  <a:srgbClr val="F47738"/>
                </a:solidFill>
                <a:latin typeface="+mn-lt"/>
              </a:rPr>
            </a:br>
            <a:r>
              <a:rPr lang="en-US" sz="2500" dirty="0"/>
              <a:t>Cocktail Parties/Mixers · Group Dining · Shore Excursions and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FC9BC-DCF8-8D44-8C8E-FECD6D64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321874">
            <a:off x="7261136" y="1587175"/>
            <a:ext cx="3885578" cy="4508024"/>
          </a:xfrm>
          <a:prstGeom prst="rect">
            <a:avLst/>
          </a:prstGeom>
          <a:ln>
            <a:noFill/>
          </a:ln>
          <a:effectLst>
            <a:outerShdw blurRad="1397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18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2605-36CC-9D4A-973C-F36DD878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SINGLESCRUISE ONLINE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C037-2725-9744-9003-B3182737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92620" cy="3779528"/>
          </a:xfrm>
        </p:spPr>
        <p:txBody>
          <a:bodyPr/>
          <a:lstStyle/>
          <a:p>
            <a:r>
              <a:rPr lang="en-US" dirty="0"/>
              <a:t>Meet other singles before your trip in a Facebook group dedicated to your sailing</a:t>
            </a:r>
          </a:p>
          <a:p>
            <a:r>
              <a:rPr lang="en-US" dirty="0"/>
              <a:t>Post your cruise pictures during and after your trip</a:t>
            </a:r>
          </a:p>
          <a:p>
            <a:r>
              <a:rPr lang="en-US" dirty="0"/>
              <a:t>Share your memories and stay connected with new friends</a:t>
            </a:r>
          </a:p>
        </p:txBody>
      </p:sp>
      <p:pic>
        <p:nvPicPr>
          <p:cNvPr id="6" name="Picture 2" descr="C:\Users\ukxw369\AppData\Local\Temp\SNAGHTML17431a1.PNG">
            <a:extLst>
              <a:ext uri="{FF2B5EF4-FFF2-40B4-BE49-F238E27FC236}">
                <a16:creationId xmlns:a16="http://schemas.microsoft.com/office/drawing/2014/main" id="{CDE5C4B5-EA43-CC4C-8CA0-9BF4AECD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824" y="1825625"/>
            <a:ext cx="5579424" cy="367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7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B9DFC7AB4E24B9CDB6AEF85C97C1A" ma:contentTypeVersion="10" ma:contentTypeDescription="Create a new document." ma:contentTypeScope="" ma:versionID="17e3486a5da40d1c944c0714a779bd2d">
  <xsd:schema xmlns:xsd="http://www.w3.org/2001/XMLSchema" xmlns:xs="http://www.w3.org/2001/XMLSchema" xmlns:p="http://schemas.microsoft.com/office/2006/metadata/properties" xmlns:ns3="bef69936-9b82-4212-a488-50528a74a8a7" targetNamespace="http://schemas.microsoft.com/office/2006/metadata/properties" ma:root="true" ma:fieldsID="9d2a420d9f43697de0e9fccf9fad52ff" ns3:_="">
    <xsd:import namespace="bef69936-9b82-4212-a488-50528a74a8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69936-9b82-4212-a488-50528a74a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238725-155C-4793-9FE8-ECD68FA2A9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A71ED1-BAAD-4A89-A10B-F7AAC4390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172110-3D9C-4B94-8552-483001795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f69936-9b82-4212-a488-50528a74a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848</Words>
  <Application>Microsoft Macintosh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Office Theme</vt:lpstr>
      <vt:lpstr>TRAVEL SINGLE,  NEVER ALONE</vt:lpstr>
      <vt:lpstr>WHY A CRUISE VACATION?</vt:lpstr>
      <vt:lpstr>WHY A CRUISE VACATION?</vt:lpstr>
      <vt:lpstr>“BUT SINGLES ARE OFTEN LEFT OUT”</vt:lpstr>
      <vt:lpstr>WHAT IS SINGLESCRUISE?</vt:lpstr>
      <vt:lpstr>WHAT MAKES SINGLESCRUISE DIFFERENT?</vt:lpstr>
      <vt:lpstr>A SINGLESCRUISE IS A TERIFFIC VALUE</vt:lpstr>
      <vt:lpstr>AT SINGLESCRUISE, WE GET SINGLES</vt:lpstr>
      <vt:lpstr>SINGLESCRUISE ONLINE COMMUNITY</vt:lpstr>
      <vt:lpstr>SINGLESCRUISE MAKES IT EASY!</vt:lpstr>
      <vt:lpstr>SINGLESCRUISE FAQ’S ANSWERED</vt:lpstr>
      <vt:lpstr>SINGLESCRUISE FAQ’S ANSWERED</vt:lpstr>
      <vt:lpstr>BOOKING A SINGLESCRUISE</vt:lpstr>
      <vt:lpstr>LEADING UP TO YOUR SINGLESCRUISE,  YOU’LL RECEIVE VIA EMAIL …</vt:lpstr>
      <vt:lpstr>HOW CAN I HELP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Gordon</dc:creator>
  <cp:lastModifiedBy>Caroline Gordon</cp:lastModifiedBy>
  <cp:revision>10</cp:revision>
  <dcterms:created xsi:type="dcterms:W3CDTF">2020-04-13T14:30:28Z</dcterms:created>
  <dcterms:modified xsi:type="dcterms:W3CDTF">2021-08-18T12:29:11Z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0x0101001ADB9DFC7AB4E24B9CDB6AEF85C97C1A</vt:lpwstr>
  </property>
</Properties>
</file>